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 id="256" r:id="rId3"/>
    <p:sldId id="260" r:id="rId4"/>
    <p:sldId id="261" r:id="rId5"/>
    <p:sldId id="262" r:id="rId6"/>
    <p:sldId id="263" r:id="rId7"/>
    <p:sldId id="264"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7" d="100"/>
          <a:sy n="87" d="100"/>
        </p:scale>
        <p:origin x="-1464" y="-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10/29/2019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smtClean="0"/>
              <a:t>Click to edit Master title style</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000">
        <p14:glitter pattern="hexagon"/>
      </p:transition>
    </mc:Choice>
    <mc:Fallback>
      <p:transition spd="slow">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3000">
        <p14:glitter pattern="hexagon"/>
      </p:transition>
    </mc:Choice>
    <mc:Fallback>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smtClean="0"/>
              <a:t>Click to edit Master title style</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10/29/2019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3000">
        <p14:glitter pattern="hexagon"/>
      </p:transition>
    </mc:Choice>
    <mc:Fallback>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D8BD707-D9CF-40AE-B4C6-C98DA3205C09}" type="datetimeFigureOut">
              <a:rPr lang="en-US" smtClean="0"/>
              <a:pPr/>
              <a:t>10/29/2019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000">
        <p14:glitter pattern="hexagon"/>
      </p:transition>
    </mc:Choice>
    <mc:Fallback>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3000">
        <p14:glitter pattern="hexagon"/>
      </p:transition>
    </mc:Choice>
    <mc:Fallback>
      <p:transition spd="slow">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D8BD707-D9CF-40AE-B4C6-C98DA3205C09}" type="datetimeFigureOut">
              <a:rPr lang="en-US" smtClean="0"/>
              <a:pPr/>
              <a:t>10/29/2019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mc:AlternateContent xmlns:mc="http://schemas.openxmlformats.org/markup-compatibility/2006">
    <mc:Choice xmlns:p14="http://schemas.microsoft.com/office/powerpoint/2010/main" Requires="p14">
      <p:transition spd="slow" p14:dur="3000">
        <p14:glitter pattern="hexagon"/>
      </p:transition>
    </mc:Choice>
    <mc:Fallback>
      <p:transition spd="slow">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smtClean="0"/>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10/29/2019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0" name="Title 9"/>
          <p:cNvSpPr>
            <a:spLocks noGrp="1"/>
          </p:cNvSpPr>
          <p:nvPr>
            <p:ph type="title"/>
          </p:nvPr>
        </p:nvSpPr>
        <p:spPr/>
        <p:txBody>
          <a:bodyPr/>
          <a:lstStyle/>
          <a:p>
            <a:r>
              <a:rPr lang="en-US" smtClean="0"/>
              <a:t>Click to edit Master title style</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000">
        <p14:glitter pattern="hexagon"/>
      </p:transition>
    </mc:Choice>
    <mc:Fallback>
      <p:transition spd="slow">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10/29/2019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3000">
        <p14:glitter pattern="hexagon"/>
      </p:transition>
    </mc:Choice>
    <mc:Fallback>
      <p:transition spd="slow">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3000">
        <p14:glitter pattern="hexagon"/>
      </p:transition>
    </mc:Choice>
    <mc:Fallback>
      <p:transition spd="slow">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smtClean="0"/>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mc:AlternateContent xmlns:mc="http://schemas.openxmlformats.org/markup-compatibility/2006">
    <mc:Choice xmlns:p14="http://schemas.microsoft.com/office/powerpoint/2010/main" Requires="p14">
      <p:transition spd="slow" p14:dur="3000">
        <p14:glitter pattern="hexagon"/>
      </p:transition>
    </mc:Choice>
    <mc:Fallback>
      <p:transition spd="slow">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smtClean="0"/>
              <a:t>Click to edit Master title style</a:t>
            </a:r>
            <a:endParaRPr lang="en-US" dirty="0"/>
          </a:p>
        </p:txBody>
      </p:sp>
    </p:spTree>
  </p:cSld>
  <p:clrMapOvr>
    <a:masterClrMapping/>
  </p:clrMapOvr>
  <mc:AlternateContent xmlns:mc="http://schemas.openxmlformats.org/markup-compatibility/2006">
    <mc:Choice xmlns:p14="http://schemas.microsoft.com/office/powerpoint/2010/main" Requires="p14">
      <p:transition spd="slow" p14:dur="3000">
        <p14:glitter pattern="hexagon"/>
      </p:transition>
    </mc:Choice>
    <mc:Fallback>
      <p:transition spd="slow">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1D8BD707-D9CF-40AE-B4C6-C98DA3205C09}" type="datetimeFigureOut">
              <a:rPr lang="en-US" smtClean="0"/>
              <a:pPr/>
              <a:t>10/29/2019</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mc:AlternateContent xmlns:mc="http://schemas.openxmlformats.org/markup-compatibility/2006">
    <mc:Choice xmlns:p14="http://schemas.microsoft.com/office/powerpoint/2010/main" Requires="p14">
      <p:transition spd="slow" p14:dur="3000">
        <p14:glitter pattern="hexagon"/>
      </p:transition>
    </mc:Choice>
    <mc:Fallback>
      <p:transition spd="slow">
        <p:fade/>
      </p:transition>
    </mc:Fallback>
  </mc:AlternateContent>
  <p:timing>
    <p:tnLst>
      <p:par>
        <p:cTn id="1" dur="indefinite" restart="never" nodeType="tmRoot"/>
      </p:par>
    </p:tnLst>
  </p:timing>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3" Type="http://schemas.openxmlformats.org/officeDocument/2006/relationships/image" Target="http://www.sudarshansoftech.com/img/computer%20parts.jpg" TargetMode="External"/><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عنوان 3"/>
          <p:cNvSpPr>
            <a:spLocks noGrp="1"/>
          </p:cNvSpPr>
          <p:nvPr>
            <p:ph type="title"/>
          </p:nvPr>
        </p:nvSpPr>
        <p:spPr>
          <a:xfrm>
            <a:off x="487625" y="1772816"/>
            <a:ext cx="8229600" cy="3547988"/>
          </a:xfrm>
        </p:spPr>
        <p:txBody>
          <a:bodyPr>
            <a:normAutofit/>
          </a:bodyPr>
          <a:lstStyle/>
          <a:p>
            <a:pPr algn="l">
              <a:spcBef>
                <a:spcPts val="0"/>
              </a:spcBef>
              <a:defRPr/>
            </a:pPr>
            <a:r>
              <a:rPr lang="en-US" sz="2800" dirty="0">
                <a:solidFill>
                  <a:schemeClr val="tx1">
                    <a:lumMod val="75000"/>
                    <a:lumOff val="25000"/>
                  </a:schemeClr>
                </a:solidFill>
                <a:latin typeface="Baskerville Old Face" pitchFamily="18" charset="0"/>
                <a:cs typeface="Trebuchet MS"/>
              </a:rPr>
              <a:t>University of Diyala  / College of </a:t>
            </a:r>
            <a:r>
              <a:rPr lang="en-US" sz="2800" dirty="0" smtClean="0">
                <a:solidFill>
                  <a:schemeClr val="tx1">
                    <a:lumMod val="75000"/>
                    <a:lumOff val="25000"/>
                  </a:schemeClr>
                </a:solidFill>
                <a:latin typeface="Baskerville Old Face" pitchFamily="18" charset="0"/>
                <a:cs typeface="Trebuchet MS"/>
              </a:rPr>
              <a:t>Engineering</a:t>
            </a:r>
            <a:r>
              <a:rPr lang="en-US" sz="2800" dirty="0">
                <a:solidFill>
                  <a:schemeClr val="tx1">
                    <a:lumMod val="75000"/>
                    <a:lumOff val="25000"/>
                  </a:schemeClr>
                </a:solidFill>
                <a:latin typeface="Baskerville Old Face" pitchFamily="18" charset="0"/>
                <a:cs typeface="Trebuchet MS"/>
              </a:rPr>
              <a:t/>
            </a:r>
            <a:br>
              <a:rPr lang="en-US" sz="2800" dirty="0">
                <a:solidFill>
                  <a:schemeClr val="tx1">
                    <a:lumMod val="75000"/>
                    <a:lumOff val="25000"/>
                  </a:schemeClr>
                </a:solidFill>
                <a:latin typeface="Baskerville Old Face" pitchFamily="18" charset="0"/>
                <a:cs typeface="Trebuchet MS"/>
              </a:rPr>
            </a:br>
            <a:r>
              <a:rPr lang="en-US" sz="2800" dirty="0" smtClean="0">
                <a:solidFill>
                  <a:schemeClr val="tx1">
                    <a:lumMod val="75000"/>
                    <a:lumOff val="25000"/>
                  </a:schemeClr>
                </a:solidFill>
                <a:latin typeface="Baskerville Old Face" pitchFamily="18" charset="0"/>
                <a:cs typeface="Trebuchet MS"/>
              </a:rPr>
              <a:t>Department </a:t>
            </a:r>
            <a:r>
              <a:rPr lang="en-US" sz="2800" dirty="0">
                <a:solidFill>
                  <a:schemeClr val="tx1">
                    <a:lumMod val="75000"/>
                    <a:lumOff val="25000"/>
                  </a:schemeClr>
                </a:solidFill>
                <a:latin typeface="Baskerville Old Face" pitchFamily="18" charset="0"/>
                <a:cs typeface="Trebuchet MS"/>
              </a:rPr>
              <a:t>of </a:t>
            </a:r>
            <a:r>
              <a:rPr lang="en-US" sz="2800" dirty="0" smtClean="0">
                <a:solidFill>
                  <a:schemeClr val="tx1">
                    <a:lumMod val="75000"/>
                    <a:lumOff val="25000"/>
                  </a:schemeClr>
                </a:solidFill>
                <a:latin typeface="Baskerville Old Face" pitchFamily="18" charset="0"/>
                <a:cs typeface="Trebuchet MS"/>
              </a:rPr>
              <a:t>Chemical </a:t>
            </a:r>
            <a:r>
              <a:rPr lang="en-US" sz="2800" dirty="0" smtClean="0">
                <a:solidFill>
                  <a:schemeClr val="tx1">
                    <a:lumMod val="75000"/>
                    <a:lumOff val="25000"/>
                  </a:schemeClr>
                </a:solidFill>
                <a:latin typeface="Baskerville Old Face" pitchFamily="18" charset="0"/>
                <a:cs typeface="Trebuchet MS"/>
              </a:rPr>
              <a:t>Engineering</a:t>
            </a:r>
            <a:br>
              <a:rPr lang="en-US" sz="2800" dirty="0" smtClean="0">
                <a:solidFill>
                  <a:schemeClr val="tx1">
                    <a:lumMod val="75000"/>
                    <a:lumOff val="25000"/>
                  </a:schemeClr>
                </a:solidFill>
                <a:latin typeface="Baskerville Old Face" pitchFamily="18" charset="0"/>
                <a:cs typeface="Trebuchet MS"/>
              </a:rPr>
            </a:br>
            <a:r>
              <a:rPr lang="ar-IQ" sz="2800" dirty="0" smtClean="0">
                <a:solidFill>
                  <a:schemeClr val="tx1">
                    <a:lumMod val="75000"/>
                    <a:lumOff val="25000"/>
                  </a:schemeClr>
                </a:solidFill>
                <a:latin typeface="Baskerville Old Face" pitchFamily="18" charset="0"/>
                <a:cs typeface="Trebuchet MS"/>
              </a:rPr>
              <a:t/>
            </a:r>
            <a:br>
              <a:rPr lang="ar-IQ" sz="2800" dirty="0" smtClean="0">
                <a:solidFill>
                  <a:schemeClr val="tx1">
                    <a:lumMod val="75000"/>
                    <a:lumOff val="25000"/>
                  </a:schemeClr>
                </a:solidFill>
                <a:latin typeface="Baskerville Old Face" pitchFamily="18" charset="0"/>
                <a:cs typeface="Trebuchet MS"/>
              </a:rPr>
            </a:br>
            <a:r>
              <a:rPr lang="ar-IQ" sz="2800" dirty="0">
                <a:solidFill>
                  <a:schemeClr val="tx1">
                    <a:lumMod val="75000"/>
                    <a:lumOff val="25000"/>
                  </a:schemeClr>
                </a:solidFill>
                <a:latin typeface="Baskerville Old Face" pitchFamily="18" charset="0"/>
                <a:cs typeface="Trebuchet MS"/>
              </a:rPr>
              <a:t/>
            </a:r>
            <a:br>
              <a:rPr lang="ar-IQ" sz="2800" dirty="0">
                <a:solidFill>
                  <a:schemeClr val="tx1">
                    <a:lumMod val="75000"/>
                    <a:lumOff val="25000"/>
                  </a:schemeClr>
                </a:solidFill>
                <a:latin typeface="Baskerville Old Face" pitchFamily="18" charset="0"/>
                <a:cs typeface="Trebuchet MS"/>
              </a:rPr>
            </a:br>
            <a:r>
              <a:rPr lang="en-US" sz="2800" dirty="0">
                <a:solidFill>
                  <a:schemeClr val="tx1">
                    <a:lumMod val="75000"/>
                    <a:lumOff val="25000"/>
                  </a:schemeClr>
                </a:solidFill>
                <a:latin typeface="Baskerville Old Face" pitchFamily="18" charset="0"/>
                <a:cs typeface="Trebuchet MS"/>
              </a:rPr>
              <a:t/>
            </a:r>
            <a:br>
              <a:rPr lang="en-US" sz="2800" dirty="0">
                <a:solidFill>
                  <a:schemeClr val="tx1">
                    <a:lumMod val="75000"/>
                    <a:lumOff val="25000"/>
                  </a:schemeClr>
                </a:solidFill>
                <a:latin typeface="Baskerville Old Face" pitchFamily="18" charset="0"/>
                <a:cs typeface="Trebuchet MS"/>
              </a:rPr>
            </a:br>
            <a:r>
              <a:rPr lang="en-US" sz="2800" dirty="0" smtClean="0">
                <a:solidFill>
                  <a:schemeClr val="tx1">
                    <a:lumMod val="75000"/>
                    <a:lumOff val="25000"/>
                  </a:schemeClr>
                </a:solidFill>
                <a:latin typeface="Baskerville Old Face" pitchFamily="18" charset="0"/>
                <a:cs typeface="Trebuchet MS"/>
              </a:rPr>
              <a:t>Windows 7</a:t>
            </a:r>
            <a:r>
              <a:rPr lang="ar-IQ" sz="2800" dirty="0" smtClean="0">
                <a:solidFill>
                  <a:schemeClr val="tx1">
                    <a:lumMod val="75000"/>
                    <a:lumOff val="25000"/>
                  </a:schemeClr>
                </a:solidFill>
                <a:latin typeface="Baskerville Old Face" pitchFamily="18" charset="0"/>
                <a:cs typeface="Trebuchet MS"/>
              </a:rPr>
              <a:t/>
            </a:r>
            <a:br>
              <a:rPr lang="ar-IQ" sz="2800" dirty="0" smtClean="0">
                <a:solidFill>
                  <a:schemeClr val="tx1">
                    <a:lumMod val="75000"/>
                    <a:lumOff val="25000"/>
                  </a:schemeClr>
                </a:solidFill>
                <a:latin typeface="Baskerville Old Face" pitchFamily="18" charset="0"/>
                <a:cs typeface="Trebuchet MS"/>
              </a:rPr>
            </a:br>
            <a:r>
              <a:rPr lang="en-US" altLang="en-US" sz="2800" i="1" dirty="0">
                <a:latin typeface="Baskerville Old Face" pitchFamily="18" charset="0"/>
              </a:rPr>
              <a:t/>
            </a:r>
            <a:br>
              <a:rPr lang="en-US" altLang="en-US" sz="2800" i="1" dirty="0">
                <a:latin typeface="Baskerville Old Face" pitchFamily="18" charset="0"/>
              </a:rPr>
            </a:br>
            <a:endParaRPr lang="ar-IQ" sz="2800" b="1" dirty="0">
              <a:solidFill>
                <a:schemeClr val="tx1">
                  <a:lumMod val="75000"/>
                  <a:lumOff val="25000"/>
                </a:schemeClr>
              </a:solidFill>
            </a:endParaRPr>
          </a:p>
        </p:txBody>
      </p:sp>
      <p:pic>
        <p:nvPicPr>
          <p:cNvPr id="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 y="76200"/>
            <a:ext cx="8991600" cy="15001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TextBox 1"/>
          <p:cNvSpPr txBox="1"/>
          <p:nvPr/>
        </p:nvSpPr>
        <p:spPr>
          <a:xfrm>
            <a:off x="468941" y="5253440"/>
            <a:ext cx="2952328" cy="707886"/>
          </a:xfrm>
          <a:prstGeom prst="rect">
            <a:avLst/>
          </a:prstGeom>
          <a:noFill/>
        </p:spPr>
        <p:txBody>
          <a:bodyPr wrap="square" rtlCol="0">
            <a:spAutoFit/>
          </a:bodyPr>
          <a:lstStyle/>
          <a:p>
            <a:pPr algn="ctr"/>
            <a:r>
              <a:rPr lang="en-US" sz="2400" i="1" dirty="0">
                <a:solidFill>
                  <a:srgbClr val="C00000"/>
                </a:solidFill>
                <a:latin typeface="Baskerville Old Face" pitchFamily="18" charset="0"/>
              </a:rPr>
              <a:t>Preparing</a:t>
            </a:r>
            <a:r>
              <a:rPr lang="en-US" sz="2400" i="1" dirty="0">
                <a:solidFill>
                  <a:srgbClr val="C00000"/>
                </a:solidFill>
                <a:latin typeface="Baskerville Old Face" pitchFamily="18" charset="0"/>
              </a:rPr>
              <a:t> </a:t>
            </a:r>
            <a:r>
              <a:rPr lang="ar-IQ" sz="1600" dirty="0">
                <a:solidFill>
                  <a:srgbClr val="FFFF00"/>
                </a:solidFill>
                <a:latin typeface="Baskerville Old Face" pitchFamily="18" charset="0"/>
                <a:cs typeface="Trebuchet MS"/>
              </a:rPr>
              <a:t/>
            </a:r>
            <a:br>
              <a:rPr lang="ar-IQ" sz="1600" dirty="0">
                <a:solidFill>
                  <a:srgbClr val="FFFF00"/>
                </a:solidFill>
                <a:latin typeface="Baskerville Old Face" pitchFamily="18" charset="0"/>
                <a:cs typeface="Trebuchet MS"/>
              </a:rPr>
            </a:br>
            <a:r>
              <a:rPr lang="en-US" altLang="en-US" sz="1600" i="1" dirty="0" smtClean="0">
                <a:solidFill>
                  <a:srgbClr val="C00000"/>
                </a:solidFill>
                <a:latin typeface="Baskerville Old Face" pitchFamily="18" charset="0"/>
              </a:rPr>
              <a:t>Lect</a:t>
            </a:r>
            <a:r>
              <a:rPr lang="en-US" altLang="en-US" sz="1600" i="1" dirty="0">
                <a:solidFill>
                  <a:srgbClr val="C00000"/>
                </a:solidFill>
                <a:latin typeface="Baskerville Old Face" pitchFamily="18" charset="0"/>
              </a:rPr>
              <a:t>. Omar A. Imran</a:t>
            </a:r>
            <a:endParaRPr lang="en-US" sz="1600" dirty="0">
              <a:solidFill>
                <a:srgbClr val="C00000"/>
              </a:solidFill>
            </a:endParaRPr>
          </a:p>
        </p:txBody>
      </p:sp>
    </p:spTree>
    <p:extLst>
      <p:ext uri="{BB962C8B-B14F-4D97-AF65-F5344CB8AC3E}">
        <p14:creationId xmlns:p14="http://schemas.microsoft.com/office/powerpoint/2010/main" val="2123562974"/>
      </p:ext>
    </p:extLst>
  </p:cSld>
  <p:clrMapOvr>
    <a:masterClrMapping/>
  </p:clrMapOvr>
  <mc:AlternateContent xmlns:mc="http://schemas.openxmlformats.org/markup-compatibility/2006">
    <mc:Choice xmlns:p14="http://schemas.microsoft.com/office/powerpoint/2010/main" Requires="p14">
      <p:transition spd="slow" p14:dur="3000">
        <p14:glitter pattern="hexagon"/>
      </p:transition>
    </mc:Choice>
    <mc:Fallback>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219200" y="2057400"/>
            <a:ext cx="5637010" cy="882119"/>
          </a:xfrm>
        </p:spPr>
        <p:txBody>
          <a:bodyPr>
            <a:normAutofit/>
          </a:bodyPr>
          <a:lstStyle/>
          <a:p>
            <a:r>
              <a:rPr lang="en-US" sz="1600" b="1" dirty="0">
                <a:latin typeface="Times New Roman" panose="02020603050405020304" pitchFamily="18" charset="0"/>
                <a:cs typeface="Times New Roman" panose="02020603050405020304" pitchFamily="18" charset="0"/>
              </a:rPr>
              <a:t>To identify the structure of the computer </a:t>
            </a:r>
            <a:endParaRPr lang="en-US" sz="1600" dirty="0">
              <a:latin typeface="Times New Roman" panose="02020603050405020304" pitchFamily="18" charset="0"/>
              <a:cs typeface="Times New Roman" panose="02020603050405020304" pitchFamily="18" charset="0"/>
            </a:endParaRPr>
          </a:p>
        </p:txBody>
      </p:sp>
      <p:sp>
        <p:nvSpPr>
          <p:cNvPr id="2" name="Title 1"/>
          <p:cNvSpPr>
            <a:spLocks noGrp="1"/>
          </p:cNvSpPr>
          <p:nvPr>
            <p:ph type="ctrTitle"/>
          </p:nvPr>
        </p:nvSpPr>
        <p:spPr>
          <a:xfrm>
            <a:off x="1066800" y="228601"/>
            <a:ext cx="7175351" cy="1371599"/>
          </a:xfrm>
        </p:spPr>
        <p:txBody>
          <a:bodyPr/>
          <a:lstStyle/>
          <a:p>
            <a:pPr marL="182880" indent="0">
              <a:buNone/>
            </a:pPr>
            <a:r>
              <a:rPr lang="en-US" dirty="0"/>
              <a:t>the first lecturer</a:t>
            </a:r>
          </a:p>
        </p:txBody>
      </p:sp>
      <p:pic>
        <p:nvPicPr>
          <p:cNvPr id="1026" name="Picture 2" descr="http://www.sudarshansoftech.com/img/computer%20parts.jpg"/>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2743200" y="2895600"/>
            <a:ext cx="3495675" cy="28400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57996486"/>
      </p:ext>
    </p:extLst>
  </p:cSld>
  <p:clrMapOvr>
    <a:masterClrMapping/>
  </p:clrMapOvr>
  <mc:AlternateContent xmlns:mc="http://schemas.openxmlformats.org/markup-compatibility/2006">
    <mc:Choice xmlns:p14="http://schemas.microsoft.com/office/powerpoint/2010/main" Requires="p14">
      <p:transition spd="slow" p14:dur="3000">
        <p14:glitter pattern="hexagon"/>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685800" y="2057400"/>
            <a:ext cx="6934200" cy="2743200"/>
          </a:xfrm>
        </p:spPr>
        <p:txBody>
          <a:bodyPr>
            <a:normAutofit/>
          </a:bodyPr>
          <a:lstStyle/>
          <a:p>
            <a:pPr marL="457200" indent="-457200">
              <a:buFont typeface="+mj-lt"/>
              <a:buAutoNum type="arabicPeriod"/>
            </a:pPr>
            <a:r>
              <a:rPr lang="en-US" b="1" dirty="0"/>
              <a:t>First: - Entity steel Hardware </a:t>
            </a:r>
            <a:endParaRPr lang="en-US" b="1" dirty="0" smtClean="0"/>
          </a:p>
          <a:p>
            <a:pPr marL="342900" indent="-342900">
              <a:buFont typeface="Arial" panose="020B0604020202020204" pitchFamily="34" charset="0"/>
              <a:buChar char="•"/>
            </a:pPr>
            <a:r>
              <a:rPr lang="en-US" dirty="0"/>
              <a:t>Input units (Input device) </a:t>
            </a:r>
            <a:endParaRPr lang="en-US" dirty="0" smtClean="0"/>
          </a:p>
          <a:p>
            <a:pPr marL="342900" indent="-342900">
              <a:buFont typeface="Arial" panose="020B0604020202020204" pitchFamily="34" charset="0"/>
              <a:buChar char="•"/>
            </a:pPr>
            <a:r>
              <a:rPr lang="en-US" dirty="0"/>
              <a:t>units of output (Output device) </a:t>
            </a:r>
            <a:endParaRPr lang="en-US" dirty="0" smtClean="0"/>
          </a:p>
          <a:p>
            <a:pPr marL="342900" lvl="0" indent="-342900">
              <a:buFont typeface="Arial" panose="020B0604020202020204" pitchFamily="34" charset="0"/>
              <a:buChar char="•"/>
            </a:pPr>
            <a:r>
              <a:rPr lang="en-US" dirty="0"/>
              <a:t>Central units </a:t>
            </a:r>
          </a:p>
          <a:p>
            <a:endParaRPr lang="en-US" b="1" dirty="0" smtClean="0"/>
          </a:p>
        </p:txBody>
      </p:sp>
      <p:sp>
        <p:nvSpPr>
          <p:cNvPr id="3" name="Title 2"/>
          <p:cNvSpPr>
            <a:spLocks noGrp="1"/>
          </p:cNvSpPr>
          <p:nvPr>
            <p:ph type="ctrTitle"/>
          </p:nvPr>
        </p:nvSpPr>
        <p:spPr>
          <a:xfrm>
            <a:off x="457200" y="304801"/>
            <a:ext cx="7175351" cy="914400"/>
          </a:xfrm>
        </p:spPr>
        <p:txBody>
          <a:bodyPr/>
          <a:lstStyle/>
          <a:p>
            <a:pPr marL="182880" indent="0">
              <a:buNone/>
            </a:pPr>
            <a:r>
              <a:rPr lang="en-US" sz="3200" b="0" dirty="0">
                <a:effectLst/>
                <a:latin typeface="Times New Roman" panose="02020603050405020304" pitchFamily="18" charset="0"/>
                <a:cs typeface="Times New Roman" panose="02020603050405020304" pitchFamily="18" charset="0"/>
              </a:rPr>
              <a:t>PC consists of two main sections:</a:t>
            </a:r>
            <a:endParaRPr lang="en-US" sz="3200" b="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228288622"/>
      </p:ext>
    </p:extLst>
  </p:cSld>
  <p:clrMapOvr>
    <a:masterClrMapping/>
  </p:clrMapOvr>
  <mc:AlternateContent xmlns:mc="http://schemas.openxmlformats.org/markup-compatibility/2006">
    <mc:Choice xmlns:p14="http://schemas.microsoft.com/office/powerpoint/2010/main" Requires="p14">
      <p:transition spd="slow" p14:dur="3000">
        <p14:glitter pattern="hexagon"/>
      </p:transition>
    </mc:Choice>
    <mc:Fallback>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ubtitle 4"/>
          <p:cNvSpPr>
            <a:spLocks noGrp="1"/>
          </p:cNvSpPr>
          <p:nvPr>
            <p:ph type="subTitle" idx="1"/>
          </p:nvPr>
        </p:nvSpPr>
        <p:spPr>
          <a:xfrm>
            <a:off x="838200" y="1371600"/>
            <a:ext cx="7391400" cy="2286000"/>
          </a:xfrm>
        </p:spPr>
        <p:txBody>
          <a:bodyPr>
            <a:normAutofit/>
          </a:bodyPr>
          <a:lstStyle/>
          <a:p>
            <a:r>
              <a:rPr lang="en-US" dirty="0" smtClean="0"/>
              <a:t>2. </a:t>
            </a:r>
            <a:r>
              <a:rPr lang="en-US" b="1" dirty="0"/>
              <a:t>Second: - flexible entity (software) </a:t>
            </a:r>
            <a:r>
              <a:rPr lang="en-US" b="1" dirty="0" smtClean="0"/>
              <a:t>Software</a:t>
            </a:r>
          </a:p>
          <a:p>
            <a:r>
              <a:rPr lang="en-US" b="1" dirty="0" smtClean="0"/>
              <a:t> </a:t>
            </a:r>
          </a:p>
          <a:p>
            <a:pPr marL="342900" indent="-342900">
              <a:buFont typeface="Arial" panose="020B0604020202020204" pitchFamily="34" charset="0"/>
              <a:buChar char="•"/>
            </a:pPr>
            <a:r>
              <a:rPr lang="en-US" dirty="0"/>
              <a:t>Operating systems (OS</a:t>
            </a:r>
            <a:r>
              <a:rPr lang="en-US" dirty="0" smtClean="0"/>
              <a:t>)</a:t>
            </a:r>
          </a:p>
          <a:p>
            <a:pPr marL="342900" lvl="0" indent="-342900">
              <a:buFont typeface="Arial" panose="020B0604020202020204" pitchFamily="34" charset="0"/>
              <a:buChar char="•"/>
            </a:pPr>
            <a:r>
              <a:rPr lang="en-US" dirty="0"/>
              <a:t>Application programs</a:t>
            </a:r>
          </a:p>
          <a:p>
            <a:pPr marL="342900" indent="-342900">
              <a:buFont typeface="Arial" panose="020B0604020202020204" pitchFamily="34" charset="0"/>
              <a:buChar char="•"/>
            </a:pPr>
            <a:endParaRPr lang="en-US" dirty="0"/>
          </a:p>
        </p:txBody>
      </p:sp>
    </p:spTree>
    <p:extLst>
      <p:ext uri="{BB962C8B-B14F-4D97-AF65-F5344CB8AC3E}">
        <p14:creationId xmlns:p14="http://schemas.microsoft.com/office/powerpoint/2010/main" val="2404300183"/>
      </p:ext>
    </p:extLst>
  </p:cSld>
  <p:clrMapOvr>
    <a:masterClrMapping/>
  </p:clrMapOvr>
  <mc:AlternateContent xmlns:mc="http://schemas.openxmlformats.org/markup-compatibility/2006">
    <mc:Choice xmlns:p14="http://schemas.microsoft.com/office/powerpoint/2010/main" Requires="p14">
      <p:transition spd="slow" p14:dur="3000">
        <p14:glitter pattern="hexagon"/>
      </p:transition>
    </mc:Choice>
    <mc:Fallback>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609600" y="685800"/>
            <a:ext cx="5637010" cy="3429000"/>
          </a:xfrm>
        </p:spPr>
        <p:txBody>
          <a:bodyPr>
            <a:normAutofit/>
          </a:bodyPr>
          <a:lstStyle/>
          <a:p>
            <a:r>
              <a:rPr lang="en-US" b="1" dirty="0"/>
              <a:t>The units of measure </a:t>
            </a:r>
            <a:r>
              <a:rPr lang="en-US" b="1" dirty="0" smtClean="0"/>
              <a:t>computer</a:t>
            </a:r>
          </a:p>
          <a:p>
            <a:endParaRPr lang="en-US" b="1" dirty="0"/>
          </a:p>
          <a:p>
            <a:r>
              <a:rPr lang="en-US" dirty="0" smtClean="0"/>
              <a:t> </a:t>
            </a:r>
            <a:r>
              <a:rPr lang="en-US" sz="2000" dirty="0" smtClean="0"/>
              <a:t>1 </a:t>
            </a:r>
            <a:r>
              <a:rPr lang="en-US" sz="2000" dirty="0"/>
              <a:t>kilo bytes equal to 1024 bytes </a:t>
            </a:r>
          </a:p>
          <a:p>
            <a:r>
              <a:rPr lang="en-US" sz="2000" dirty="0"/>
              <a:t> 1 megabyte equals 1024 kilobytes </a:t>
            </a:r>
          </a:p>
          <a:p>
            <a:r>
              <a:rPr lang="en-US" sz="2000" dirty="0"/>
              <a:t> 1 Gigabyte is equal to 1024 megabytes </a:t>
            </a:r>
          </a:p>
          <a:p>
            <a:r>
              <a:rPr lang="en-US" sz="2000" dirty="0"/>
              <a:t> 1 terabyte is equal to 1024 GB 1 </a:t>
            </a:r>
          </a:p>
          <a:p>
            <a:r>
              <a:rPr lang="en-US" b="1" dirty="0" smtClean="0"/>
              <a:t> </a:t>
            </a:r>
            <a:endParaRPr lang="en-US" dirty="0"/>
          </a:p>
          <a:p>
            <a:endParaRPr lang="en-US" dirty="0"/>
          </a:p>
        </p:txBody>
      </p:sp>
    </p:spTree>
    <p:extLst>
      <p:ext uri="{BB962C8B-B14F-4D97-AF65-F5344CB8AC3E}">
        <p14:creationId xmlns:p14="http://schemas.microsoft.com/office/powerpoint/2010/main" val="227182599"/>
      </p:ext>
    </p:extLst>
  </p:cSld>
  <p:clrMapOvr>
    <a:masterClrMapping/>
  </p:clrMapOvr>
  <mc:AlternateContent xmlns:mc="http://schemas.openxmlformats.org/markup-compatibility/2006">
    <mc:Choice xmlns:p14="http://schemas.microsoft.com/office/powerpoint/2010/main" Requires="p14">
      <p:transition spd="slow" p14:dur="3000">
        <p14:glitter pattern="hexagon"/>
      </p:transition>
    </mc:Choice>
    <mc:Fallback>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609600" y="838200"/>
            <a:ext cx="7696200" cy="2743200"/>
          </a:xfrm>
        </p:spPr>
        <p:txBody>
          <a:bodyPr>
            <a:normAutofit/>
          </a:bodyPr>
          <a:lstStyle/>
          <a:p>
            <a:r>
              <a:rPr lang="en-US" b="1" dirty="0"/>
              <a:t>Getting started with Windows</a:t>
            </a:r>
            <a:r>
              <a:rPr lang="en-US" b="1" dirty="0" smtClean="0"/>
              <a:t>?</a:t>
            </a:r>
          </a:p>
          <a:p>
            <a:endParaRPr lang="en-US" b="1" dirty="0" smtClean="0"/>
          </a:p>
          <a:p>
            <a:pPr algn="just"/>
            <a:r>
              <a:rPr lang="en-US" sz="1600" dirty="0"/>
              <a:t>When you start the computer, we must wait for the operating system until the sequel to quit and make sure to quit the full emergence of the surface is called the desktop by special codes work we of which deal with the computer and computer software on the desktop note the existence of shares we control its mouse device according to the movement of the user's mouse moves the cursor on the desktop vertically and horizontally on each desktop.</a:t>
            </a:r>
            <a:r>
              <a:rPr lang="en-US" sz="1600" b="1" dirty="0" smtClean="0"/>
              <a:t> </a:t>
            </a:r>
            <a:endParaRPr lang="en-US" sz="1600" dirty="0"/>
          </a:p>
          <a:p>
            <a:endParaRPr lang="en-US" dirty="0"/>
          </a:p>
        </p:txBody>
      </p:sp>
      <p:pic>
        <p:nvPicPr>
          <p:cNvPr id="2050" name="Picture 2" descr="D:\محاضرات\2015-2016\New folder\Windows_7_ultimate.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905000" y="3581400"/>
            <a:ext cx="5334000" cy="30003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24762298"/>
      </p:ext>
    </p:extLst>
  </p:cSld>
  <p:clrMapOvr>
    <a:masterClrMapping/>
  </p:clrMapOvr>
  <mc:AlternateContent xmlns:mc="http://schemas.openxmlformats.org/markup-compatibility/2006">
    <mc:Choice xmlns:p14="http://schemas.microsoft.com/office/powerpoint/2010/main" Requires="p14">
      <p:transition spd="slow" p14:dur="3000">
        <p14:glitter pattern="hexagon"/>
      </p:transition>
    </mc:Choice>
    <mc:Fallback>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a:xfrm>
            <a:off x="762000" y="533400"/>
            <a:ext cx="7696200" cy="4343400"/>
          </a:xfrm>
        </p:spPr>
        <p:txBody>
          <a:bodyPr>
            <a:normAutofit/>
          </a:bodyPr>
          <a:lstStyle/>
          <a:p>
            <a:r>
              <a:rPr lang="en-US" dirty="0"/>
              <a:t>MOUSE </a:t>
            </a:r>
            <a:endParaRPr lang="en-US" dirty="0" smtClean="0"/>
          </a:p>
          <a:p>
            <a:pPr algn="just"/>
            <a:r>
              <a:rPr lang="en-US" sz="1600" dirty="0"/>
              <a:t>Mouse is used to interact with the elements on the screen, such as using hands to deal with objects in reality. You can move objects, open, or changed or dropped, and other things you can accomplish</a:t>
            </a:r>
            <a:r>
              <a:rPr lang="en-US" sz="1600" dirty="0" smtClean="0"/>
              <a:t>.</a:t>
            </a:r>
          </a:p>
          <a:p>
            <a:pPr algn="just"/>
            <a:r>
              <a:rPr lang="en-US" sz="1600" dirty="0"/>
              <a:t>And contains two buttons on the main two:</a:t>
            </a:r>
          </a:p>
          <a:p>
            <a:pPr lvl="0"/>
            <a:r>
              <a:rPr lang="en-US" sz="1600" dirty="0"/>
              <a:t>secondary mouse button: it is the right button on the mouse button, which we use to display the shortcut menus or other features for the programs. </a:t>
            </a:r>
          </a:p>
          <a:p>
            <a:pPr lvl="0"/>
            <a:r>
              <a:rPr lang="en-US" sz="1600" dirty="0"/>
              <a:t>primary mouse button: left button is in most of the devices we use the mouse button to click or double click. And its many functions, namely</a:t>
            </a:r>
            <a:r>
              <a:rPr lang="en-US" sz="1400" dirty="0"/>
              <a:t>: </a:t>
            </a:r>
          </a:p>
          <a:p>
            <a:pPr algn="just"/>
            <a:endParaRPr lang="en-US" sz="1600" dirty="0"/>
          </a:p>
        </p:txBody>
      </p:sp>
      <p:pic>
        <p:nvPicPr>
          <p:cNvPr id="3074" name="Picture 2" descr="D:\محاضرات\2015-2016\New folder\hxsj-x60-optical-2400dpi-6d-wireless-gaming-mouse-21568.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895600" y="3581400"/>
            <a:ext cx="3339935" cy="3086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4652853"/>
      </p:ext>
    </p:extLst>
  </p:cSld>
  <p:clrMapOvr>
    <a:masterClrMapping/>
  </p:clrMapOvr>
  <mc:AlternateContent xmlns:mc="http://schemas.openxmlformats.org/markup-compatibility/2006">
    <mc:Choice xmlns:p14="http://schemas.microsoft.com/office/powerpoint/2010/main" Requires="p14">
      <p:transition spd="slow" p14:dur="3000">
        <p14:glitter pattern="hexagon"/>
      </p:transition>
    </mc:Choice>
    <mc:Fallback>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18</TotalTime>
  <Words>299</Words>
  <Application>Microsoft Office PowerPoint</Application>
  <PresentationFormat>On-screen Show (4:3)</PresentationFormat>
  <Paragraphs>28</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Slipstream</vt:lpstr>
      <vt:lpstr>University of Diyala  / College of Engineering Department of Chemical Engineering    Windows 7  </vt:lpstr>
      <vt:lpstr>the first lecturer</vt:lpstr>
      <vt:lpstr>PC consists of two main sections:</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University of Diyala  / College of Engineering Department of Chemical Engineering    Windows 7  </dc:title>
  <dc:creator>hp</dc:creator>
  <cp:lastModifiedBy>hp</cp:lastModifiedBy>
  <cp:revision>3</cp:revision>
  <dcterms:created xsi:type="dcterms:W3CDTF">2006-08-16T00:00:00Z</dcterms:created>
  <dcterms:modified xsi:type="dcterms:W3CDTF">2019-10-29T18:46:08Z</dcterms:modified>
</cp:coreProperties>
</file>